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3" r:id="rId6"/>
    <p:sldId id="273" r:id="rId7"/>
    <p:sldId id="264" r:id="rId8"/>
    <p:sldId id="27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5" r:id="rId18"/>
    <p:sldId id="262" r:id="rId1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E810-CBAB-451D-B9E5-6A8ED8372015}" type="datetimeFigureOut">
              <a:rPr lang="ko-KR" altLang="en-US" smtClean="0"/>
              <a:pPr/>
              <a:t>2016-01-26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FFB2-306B-4708-A38D-1F83C00B8D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E810-CBAB-451D-B9E5-6A8ED8372015}" type="datetimeFigureOut">
              <a:rPr lang="ko-KR" altLang="en-US" smtClean="0"/>
              <a:pPr/>
              <a:t>2016-01-26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FFB2-306B-4708-A38D-1F83C00B8D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E810-CBAB-451D-B9E5-6A8ED8372015}" type="datetimeFigureOut">
              <a:rPr lang="ko-KR" altLang="en-US" smtClean="0"/>
              <a:pPr/>
              <a:t>2016-01-26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FFB2-306B-4708-A38D-1F83C00B8D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E810-CBAB-451D-B9E5-6A8ED8372015}" type="datetimeFigureOut">
              <a:rPr lang="ko-KR" altLang="en-US" smtClean="0"/>
              <a:pPr/>
              <a:t>2016-01-26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FFB2-306B-4708-A38D-1F83C00B8D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E810-CBAB-451D-B9E5-6A8ED8372015}" type="datetimeFigureOut">
              <a:rPr lang="ko-KR" altLang="en-US" smtClean="0"/>
              <a:pPr/>
              <a:t>2016-01-26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FFB2-306B-4708-A38D-1F83C00B8D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E810-CBAB-451D-B9E5-6A8ED8372015}" type="datetimeFigureOut">
              <a:rPr lang="ko-KR" altLang="en-US" smtClean="0"/>
              <a:pPr/>
              <a:t>2016-01-26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FFB2-306B-4708-A38D-1F83C00B8D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E810-CBAB-451D-B9E5-6A8ED8372015}" type="datetimeFigureOut">
              <a:rPr lang="ko-KR" altLang="en-US" smtClean="0"/>
              <a:pPr/>
              <a:t>2016-01-26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FFB2-306B-4708-A38D-1F83C00B8D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E810-CBAB-451D-B9E5-6A8ED8372015}" type="datetimeFigureOut">
              <a:rPr lang="ko-KR" altLang="en-US" smtClean="0"/>
              <a:pPr/>
              <a:t>2016-01-26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FFB2-306B-4708-A38D-1F83C00B8D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E810-CBAB-451D-B9E5-6A8ED8372015}" type="datetimeFigureOut">
              <a:rPr lang="ko-KR" altLang="en-US" smtClean="0"/>
              <a:pPr/>
              <a:t>2016-01-26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FFB2-306B-4708-A38D-1F83C00B8D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E810-CBAB-451D-B9E5-6A8ED8372015}" type="datetimeFigureOut">
              <a:rPr lang="ko-KR" altLang="en-US" smtClean="0"/>
              <a:pPr/>
              <a:t>2016-01-26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FFB2-306B-4708-A38D-1F83C00B8D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E810-CBAB-451D-B9E5-6A8ED8372015}" type="datetimeFigureOut">
              <a:rPr lang="ko-KR" altLang="en-US" smtClean="0"/>
              <a:pPr/>
              <a:t>2016-01-26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FFB2-306B-4708-A38D-1F83C00B8D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0E810-CBAB-451D-B9E5-6A8ED8372015}" type="datetimeFigureOut">
              <a:rPr lang="ko-KR" altLang="en-US" smtClean="0"/>
              <a:pPr/>
              <a:t>2016-01-26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DFFB2-306B-4708-A38D-1F83C00B8D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7432" t="11532" r="25582" b="8380"/>
          <a:stretch>
            <a:fillRect/>
          </a:stretch>
        </p:blipFill>
        <p:spPr bwMode="auto">
          <a:xfrm>
            <a:off x="3131840" y="2132856"/>
            <a:ext cx="2913924" cy="397353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pic>
        <p:nvPicPr>
          <p:cNvPr id="6" name="그림 5" descr="재단로고_가로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6381328"/>
            <a:ext cx="1402110" cy="4673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7584" y="548680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smtClean="0"/>
              <a:t>발간도서 핵심 안내</a:t>
            </a:r>
            <a:r>
              <a:rPr lang="en-US" altLang="ko-KR" sz="3200" dirty="0" smtClean="0"/>
              <a:t>_Quick Reading</a:t>
            </a:r>
            <a:endParaRPr lang="ko-KR" alt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555776" y="1124744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dirty="0" smtClean="0"/>
              <a:t>전현경 </a:t>
            </a:r>
            <a:r>
              <a:rPr lang="ko-KR" altLang="en-US" dirty="0" err="1" smtClean="0"/>
              <a:t>아름다운재단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연구교육팀</a:t>
            </a:r>
            <a:endParaRPr lang="ko-KR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4</a:t>
            </a:r>
            <a:r>
              <a:rPr lang="ko-KR" altLang="en-US" dirty="0" smtClean="0"/>
              <a:t>장</a:t>
            </a:r>
            <a:r>
              <a:rPr lang="en-US" altLang="ko-KR" dirty="0" smtClean="0"/>
              <a:t>. </a:t>
            </a:r>
            <a:r>
              <a:rPr lang="ko-KR" altLang="en-US" dirty="0" smtClean="0"/>
              <a:t>공동체의 성장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800" dirty="0" smtClean="0"/>
              <a:t>인간관계는 조직의 목표보다 중요하다</a:t>
            </a:r>
            <a:endParaRPr lang="en-US" altLang="ko-KR" sz="2800" dirty="0" smtClean="0"/>
          </a:p>
          <a:p>
            <a:pPr>
              <a:lnSpc>
                <a:spcPct val="150000"/>
              </a:lnSpc>
            </a:pPr>
            <a:r>
              <a:rPr lang="ko-KR" altLang="en-US" sz="2800" dirty="0" smtClean="0"/>
              <a:t>신규기부자 개발 </a:t>
            </a:r>
            <a:r>
              <a:rPr lang="en-US" altLang="ko-KR" sz="2800" dirty="0" smtClean="0"/>
              <a:t>: </a:t>
            </a:r>
            <a:r>
              <a:rPr lang="ko-KR" altLang="en-US" sz="2800" dirty="0" smtClean="0"/>
              <a:t>주인의식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역살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임무변경 </a:t>
            </a:r>
            <a:r>
              <a:rPr lang="en-US" altLang="ko-KR" sz="2800" dirty="0" smtClean="0"/>
              <a:t>-&gt; </a:t>
            </a:r>
            <a:r>
              <a:rPr lang="ko-KR" altLang="en-US" sz="2800" dirty="0" smtClean="0"/>
              <a:t>상호작용</a:t>
            </a:r>
            <a:endParaRPr lang="en-US" altLang="ko-KR" sz="2800" dirty="0" smtClean="0"/>
          </a:p>
          <a:p>
            <a:pPr>
              <a:lnSpc>
                <a:spcPct val="150000"/>
              </a:lnSpc>
            </a:pPr>
            <a:r>
              <a:rPr lang="ko-KR" altLang="en-US" sz="2800" dirty="0" smtClean="0"/>
              <a:t>보고서 말고 접시</a:t>
            </a:r>
            <a:endParaRPr lang="en-US" altLang="ko-KR" sz="2800" dirty="0" smtClean="0"/>
          </a:p>
          <a:p>
            <a:pPr>
              <a:lnSpc>
                <a:spcPct val="150000"/>
              </a:lnSpc>
            </a:pPr>
            <a:r>
              <a:rPr lang="ko-KR" altLang="en-US" sz="2800" dirty="0" smtClean="0"/>
              <a:t>온라인 선택기부 플랫폼</a:t>
            </a:r>
            <a:endParaRPr lang="en-US" altLang="ko-KR" sz="2800" dirty="0" smtClean="0"/>
          </a:p>
          <a:p>
            <a:pPr>
              <a:lnSpc>
                <a:spcPct val="150000"/>
              </a:lnSpc>
            </a:pPr>
            <a:r>
              <a:rPr lang="ko-KR" altLang="en-US" sz="2800" dirty="0" smtClean="0"/>
              <a:t>엘리베이터 피치 </a:t>
            </a:r>
            <a:r>
              <a:rPr lang="en-US" altLang="ko-KR" sz="2800" dirty="0" err="1" smtClean="0"/>
              <a:t>vs</a:t>
            </a:r>
            <a:r>
              <a:rPr lang="en-US" altLang="ko-KR" sz="2800" dirty="0" smtClean="0"/>
              <a:t> </a:t>
            </a:r>
            <a:r>
              <a:rPr lang="ko-KR" altLang="en-US" sz="2800" dirty="0" smtClean="0"/>
              <a:t>내가 여기서 일하는 이유</a:t>
            </a:r>
            <a:endParaRPr lang="en-US" altLang="ko-KR" sz="2800" dirty="0" smtClean="0"/>
          </a:p>
          <a:p>
            <a:pPr>
              <a:buNone/>
            </a:pPr>
            <a:endParaRPr lang="ko-KR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smtClean="0"/>
              <a:t>5</a:t>
            </a:r>
            <a:r>
              <a:rPr lang="ko-KR" altLang="en-US" sz="3600" dirty="0" smtClean="0"/>
              <a:t>장</a:t>
            </a:r>
            <a:r>
              <a:rPr lang="en-US" altLang="ko-KR" sz="3600" dirty="0" smtClean="0"/>
              <a:t>. ‘</a:t>
            </a:r>
            <a:r>
              <a:rPr lang="ko-KR" altLang="en-US" sz="3600" dirty="0" smtClean="0"/>
              <a:t>돈</a:t>
            </a:r>
            <a:r>
              <a:rPr lang="en-US" altLang="ko-KR" sz="3600" dirty="0" smtClean="0"/>
              <a:t>’</a:t>
            </a:r>
            <a:r>
              <a:rPr lang="ko-KR" altLang="en-US" sz="3600" dirty="0" smtClean="0"/>
              <a:t>에 관한 것이 아님을 이해하기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ko-KR" sz="2800" dirty="0" smtClean="0"/>
              <a:t>Transformational Giving</a:t>
            </a:r>
          </a:p>
          <a:p>
            <a:pPr>
              <a:lnSpc>
                <a:spcPct val="150000"/>
              </a:lnSpc>
            </a:pPr>
            <a:r>
              <a:rPr lang="ko-KR" altLang="en-US" sz="2800" dirty="0" smtClean="0"/>
              <a:t>투명성 </a:t>
            </a:r>
            <a:r>
              <a:rPr lang="en-US" altLang="ko-KR" sz="2800" dirty="0" smtClean="0"/>
              <a:t>= </a:t>
            </a:r>
            <a:r>
              <a:rPr lang="ko-KR" altLang="en-US" sz="2800" dirty="0" smtClean="0"/>
              <a:t>취약성</a:t>
            </a:r>
            <a:endParaRPr lang="en-US" altLang="ko-KR" sz="2800" dirty="0" smtClean="0"/>
          </a:p>
          <a:p>
            <a:pPr>
              <a:lnSpc>
                <a:spcPct val="150000"/>
              </a:lnSpc>
            </a:pPr>
            <a:r>
              <a:rPr lang="ko-KR" altLang="en-US" sz="2800" dirty="0" smtClean="0"/>
              <a:t>프로그램을 장악하려는 파트너</a:t>
            </a:r>
            <a:endParaRPr lang="en-US" altLang="ko-KR" sz="2800" dirty="0" smtClean="0"/>
          </a:p>
          <a:p>
            <a:pPr>
              <a:lnSpc>
                <a:spcPct val="150000"/>
              </a:lnSpc>
            </a:pPr>
            <a:r>
              <a:rPr lang="ko-KR" altLang="en-US" sz="2800" dirty="0" smtClean="0"/>
              <a:t>아이디어에 우선순위 매기기</a:t>
            </a:r>
            <a:endParaRPr lang="en-US" altLang="ko-KR" sz="2800" dirty="0" smtClean="0"/>
          </a:p>
          <a:p>
            <a:pPr>
              <a:lnSpc>
                <a:spcPct val="150000"/>
              </a:lnSpc>
            </a:pPr>
            <a:r>
              <a:rPr lang="ko-KR" altLang="en-US" sz="2800" dirty="0" err="1" smtClean="0"/>
              <a:t>카붐에게</a:t>
            </a:r>
            <a:r>
              <a:rPr lang="ko-KR" altLang="en-US" sz="2800" dirty="0" smtClean="0"/>
              <a:t> 놀이터란</a:t>
            </a:r>
            <a:r>
              <a:rPr lang="en-US" altLang="ko-KR" sz="2800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ko-KR" altLang="en-US" sz="2800" dirty="0" smtClean="0"/>
              <a:t>자선가의 진화 </a:t>
            </a:r>
            <a:r>
              <a:rPr lang="en-US" altLang="ko-KR" sz="2800" dirty="0" smtClean="0"/>
              <a:t>3</a:t>
            </a:r>
            <a:r>
              <a:rPr lang="ko-KR" altLang="en-US" sz="2800" dirty="0" smtClean="0"/>
              <a:t>단계</a:t>
            </a:r>
            <a:endParaRPr lang="en-US" altLang="ko-KR" sz="2800" dirty="0" smtClean="0"/>
          </a:p>
          <a:p>
            <a:pPr>
              <a:lnSpc>
                <a:spcPct val="150000"/>
              </a:lnSpc>
            </a:pPr>
            <a:r>
              <a:rPr lang="ko-KR" altLang="en-US" sz="2800" dirty="0" smtClean="0"/>
              <a:t>측정기준</a:t>
            </a:r>
            <a:endParaRPr lang="en-US" altLang="ko-KR" sz="28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6</a:t>
            </a:r>
            <a:r>
              <a:rPr lang="ko-KR" altLang="en-US" dirty="0" smtClean="0"/>
              <a:t>장</a:t>
            </a:r>
            <a:r>
              <a:rPr lang="en-US" altLang="ko-KR" dirty="0" smtClean="0"/>
              <a:t>. </a:t>
            </a:r>
            <a:r>
              <a:rPr lang="ko-KR" altLang="en-US" dirty="0" smtClean="0"/>
              <a:t>무엇보다 중요한 첫만남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dirty="0" err="1" smtClean="0"/>
              <a:t>피터</a:t>
            </a:r>
            <a:r>
              <a:rPr lang="ko-KR" altLang="en-US" sz="2800" dirty="0" smtClean="0"/>
              <a:t> </a:t>
            </a:r>
            <a:r>
              <a:rPr lang="ko-KR" altLang="en-US" sz="2800" dirty="0" err="1" smtClean="0"/>
              <a:t>스톤의</a:t>
            </a:r>
            <a:r>
              <a:rPr lang="ko-KR" altLang="en-US" sz="2800" dirty="0" smtClean="0"/>
              <a:t> 첫만남</a:t>
            </a:r>
            <a:r>
              <a:rPr lang="en-US" altLang="ko-KR" sz="2800" dirty="0" smtClean="0"/>
              <a:t>(196)</a:t>
            </a:r>
          </a:p>
          <a:p>
            <a:pPr>
              <a:lnSpc>
                <a:spcPct val="150000"/>
              </a:lnSpc>
            </a:pPr>
            <a:r>
              <a:rPr lang="ko-KR" altLang="en-US" sz="2800" dirty="0" smtClean="0"/>
              <a:t>첫 만남의 목적은</a:t>
            </a:r>
            <a:r>
              <a:rPr lang="en-US" altLang="ko-KR" sz="2800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ko-KR" altLang="en-US" sz="2800" dirty="0" smtClean="0"/>
              <a:t>요청을 할 것인가</a:t>
            </a:r>
            <a:r>
              <a:rPr lang="en-US" altLang="ko-KR" sz="2800" dirty="0" smtClean="0"/>
              <a:t>? </a:t>
            </a:r>
            <a:r>
              <a:rPr lang="ko-KR" altLang="en-US" sz="2800" dirty="0" smtClean="0"/>
              <a:t>말 것인가</a:t>
            </a:r>
            <a:r>
              <a:rPr lang="en-US" altLang="ko-KR" sz="2800" dirty="0" smtClean="0"/>
              <a:t>??</a:t>
            </a:r>
          </a:p>
          <a:p>
            <a:pPr>
              <a:lnSpc>
                <a:spcPct val="150000"/>
              </a:lnSpc>
            </a:pPr>
            <a:r>
              <a:rPr lang="en-US" altLang="ko-KR" sz="2800" dirty="0" smtClean="0"/>
              <a:t>SIM </a:t>
            </a:r>
            <a:r>
              <a:rPr lang="ko-KR" altLang="en-US" sz="2800" dirty="0" smtClean="0"/>
              <a:t>도전</a:t>
            </a:r>
            <a:endParaRPr lang="ko-KR" alt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7</a:t>
            </a:r>
            <a:r>
              <a:rPr lang="ko-KR" altLang="en-US" dirty="0" smtClean="0"/>
              <a:t>장</a:t>
            </a:r>
            <a:r>
              <a:rPr lang="en-US" altLang="ko-KR" dirty="0" smtClean="0"/>
              <a:t>. </a:t>
            </a:r>
            <a:r>
              <a:rPr lang="ko-KR" altLang="en-US" dirty="0" smtClean="0"/>
              <a:t>요청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dirty="0" smtClean="0"/>
              <a:t>요청 장벽의 허상 </a:t>
            </a:r>
            <a:r>
              <a:rPr lang="en-US" altLang="ko-KR" sz="2800" dirty="0" smtClean="0"/>
              <a:t>: </a:t>
            </a:r>
            <a:r>
              <a:rPr lang="ko-KR" altLang="en-US" sz="2800" dirty="0" smtClean="0"/>
              <a:t>돈이 아니라 관계다</a:t>
            </a:r>
            <a:endParaRPr lang="en-US" altLang="ko-KR" sz="2800" dirty="0" smtClean="0"/>
          </a:p>
          <a:p>
            <a:pPr>
              <a:lnSpc>
                <a:spcPct val="150000"/>
              </a:lnSpc>
            </a:pPr>
            <a:r>
              <a:rPr lang="ko-KR" altLang="en-US" sz="2800" dirty="0" smtClean="0"/>
              <a:t>요청의 적절한 시점</a:t>
            </a:r>
            <a:endParaRPr lang="en-US" altLang="ko-KR" sz="2800" dirty="0" smtClean="0"/>
          </a:p>
          <a:p>
            <a:pPr>
              <a:lnSpc>
                <a:spcPct val="150000"/>
              </a:lnSpc>
            </a:pPr>
            <a:r>
              <a:rPr lang="ko-KR" altLang="en-US" sz="2800" dirty="0" smtClean="0"/>
              <a:t>요청의 구조 </a:t>
            </a:r>
            <a:r>
              <a:rPr lang="en-US" altLang="ko-KR" sz="2800" dirty="0" smtClean="0"/>
              <a:t>: </a:t>
            </a:r>
            <a:r>
              <a:rPr lang="ko-KR" altLang="en-US" sz="2800" dirty="0" err="1" smtClean="0"/>
              <a:t>공공네러티브</a:t>
            </a:r>
            <a:r>
              <a:rPr lang="ko-KR" altLang="en-US" sz="2800" dirty="0" smtClean="0"/>
              <a:t> </a:t>
            </a:r>
            <a:r>
              <a:rPr lang="en-US" altLang="ko-KR" sz="2800" dirty="0" smtClean="0"/>
              <a:t>+ </a:t>
            </a:r>
            <a:r>
              <a:rPr lang="ko-KR" altLang="en-US" sz="2800" dirty="0" smtClean="0"/>
              <a:t>긍정강조</a:t>
            </a:r>
            <a:endParaRPr lang="en-US" altLang="ko-KR" sz="2800" dirty="0" smtClean="0"/>
          </a:p>
          <a:p>
            <a:pPr>
              <a:lnSpc>
                <a:spcPct val="150000"/>
              </a:lnSpc>
            </a:pPr>
            <a:r>
              <a:rPr lang="ko-KR" altLang="en-US" sz="2800" dirty="0" smtClean="0"/>
              <a:t>언어선택 </a:t>
            </a:r>
            <a:r>
              <a:rPr lang="en-US" altLang="ko-KR" sz="2800" dirty="0" smtClean="0"/>
              <a:t>: </a:t>
            </a:r>
            <a:r>
              <a:rPr lang="ko-KR" altLang="en-US" sz="2800" dirty="0" smtClean="0"/>
              <a:t>주장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도움</a:t>
            </a:r>
            <a:r>
              <a:rPr lang="en-US" altLang="ko-KR" sz="2800" dirty="0" smtClean="0"/>
              <a:t>-&gt;</a:t>
            </a:r>
            <a:r>
              <a:rPr lang="ko-KR" altLang="en-US" sz="2800" dirty="0" smtClean="0"/>
              <a:t>함께함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침묵</a:t>
            </a:r>
            <a:endParaRPr lang="en-US" altLang="ko-KR" sz="2800" dirty="0" smtClean="0"/>
          </a:p>
          <a:p>
            <a:pPr>
              <a:lnSpc>
                <a:spcPct val="150000"/>
              </a:lnSpc>
            </a:pPr>
            <a:r>
              <a:rPr lang="en-US" altLang="ko-KR" sz="2800" dirty="0" smtClean="0"/>
              <a:t>No -&gt; </a:t>
            </a:r>
            <a:r>
              <a:rPr lang="ko-KR" altLang="en-US" sz="2800" dirty="0" smtClean="0"/>
              <a:t>이어지는 후속질문</a:t>
            </a:r>
            <a:endParaRPr lang="ko-KR" alt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smtClean="0"/>
              <a:t>8</a:t>
            </a:r>
            <a:r>
              <a:rPr lang="ko-KR" altLang="en-US" sz="3600" dirty="0" smtClean="0"/>
              <a:t>장</a:t>
            </a:r>
            <a:r>
              <a:rPr lang="en-US" altLang="ko-KR" sz="3600" dirty="0" smtClean="0"/>
              <a:t>. </a:t>
            </a:r>
            <a:r>
              <a:rPr lang="ko-KR" altLang="en-US" sz="3600" dirty="0" err="1" smtClean="0"/>
              <a:t>제퍼슨</a:t>
            </a:r>
            <a:r>
              <a:rPr lang="ko-KR" altLang="en-US" sz="3600" dirty="0" smtClean="0"/>
              <a:t> 만찬과 공동체 구축방법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ko-KR" altLang="en-US" sz="2800" dirty="0" err="1" smtClean="0"/>
              <a:t>제퍼슨</a:t>
            </a:r>
            <a:r>
              <a:rPr lang="ko-KR" altLang="en-US" sz="2800" dirty="0" smtClean="0"/>
              <a:t> 만찬의 정의</a:t>
            </a:r>
            <a:endParaRPr lang="en-US" altLang="ko-KR" sz="2800" dirty="0" smtClean="0"/>
          </a:p>
          <a:p>
            <a:pPr>
              <a:lnSpc>
                <a:spcPct val="150000"/>
              </a:lnSpc>
            </a:pPr>
            <a:r>
              <a:rPr lang="ko-KR" altLang="en-US" sz="2800" dirty="0" smtClean="0"/>
              <a:t>원리  </a:t>
            </a:r>
            <a:r>
              <a:rPr lang="en-US" altLang="ko-KR" sz="2800" dirty="0" smtClean="0"/>
              <a:t>/ </a:t>
            </a:r>
            <a:r>
              <a:rPr lang="ko-KR" altLang="en-US" sz="2800" dirty="0" smtClean="0"/>
              <a:t>주요 질문들</a:t>
            </a:r>
            <a:endParaRPr lang="en-US" altLang="ko-KR" sz="2800" dirty="0" smtClean="0"/>
          </a:p>
          <a:p>
            <a:pPr>
              <a:lnSpc>
                <a:spcPct val="150000"/>
              </a:lnSpc>
            </a:pPr>
            <a:r>
              <a:rPr lang="ko-KR" altLang="en-US" sz="2800" dirty="0" smtClean="0"/>
              <a:t>기부자의 </a:t>
            </a:r>
            <a:r>
              <a:rPr lang="ko-KR" altLang="en-US" sz="2800" dirty="0" err="1" smtClean="0"/>
              <a:t>고립감</a:t>
            </a:r>
            <a:r>
              <a:rPr lang="ko-KR" altLang="en-US" sz="2800" dirty="0" smtClean="0"/>
              <a:t> 고백</a:t>
            </a:r>
            <a:endParaRPr lang="en-US" altLang="ko-KR" sz="2800" dirty="0" smtClean="0"/>
          </a:p>
          <a:p>
            <a:pPr>
              <a:lnSpc>
                <a:spcPct val="150000"/>
              </a:lnSpc>
            </a:pPr>
            <a:r>
              <a:rPr lang="ko-KR" altLang="en-US" sz="2800" dirty="0" smtClean="0"/>
              <a:t>연례 모금디너의 맹점 </a:t>
            </a:r>
            <a:r>
              <a:rPr lang="en-US" altLang="ko-KR" sz="2800" dirty="0" smtClean="0"/>
              <a:t>-&gt; </a:t>
            </a:r>
            <a:r>
              <a:rPr lang="ko-KR" altLang="en-US" sz="2800" dirty="0" smtClean="0"/>
              <a:t>보완점</a:t>
            </a:r>
            <a:endParaRPr lang="en-US" altLang="ko-KR" sz="2800" dirty="0" smtClean="0"/>
          </a:p>
          <a:p>
            <a:pPr>
              <a:lnSpc>
                <a:spcPct val="150000"/>
              </a:lnSpc>
            </a:pPr>
            <a:r>
              <a:rPr lang="ko-KR" altLang="en-US" sz="2800" dirty="0" smtClean="0"/>
              <a:t>길 위의 </a:t>
            </a:r>
            <a:r>
              <a:rPr lang="ko-KR" altLang="en-US" sz="2800" dirty="0" err="1" smtClean="0"/>
              <a:t>로빈후드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마이크로 갈라</a:t>
            </a:r>
            <a:r>
              <a:rPr lang="en-US" altLang="ko-KR" sz="2800" dirty="0" smtClean="0"/>
              <a:t>, </a:t>
            </a:r>
            <a:r>
              <a:rPr lang="ko-KR" altLang="en-US" sz="2800" dirty="0" err="1" smtClean="0"/>
              <a:t>임파워</a:t>
            </a:r>
            <a:r>
              <a:rPr lang="ko-KR" altLang="en-US" sz="2800" dirty="0" smtClean="0"/>
              <a:t> 아워</a:t>
            </a:r>
            <a:endParaRPr lang="en-US" altLang="ko-KR" sz="2800" dirty="0" smtClean="0"/>
          </a:p>
          <a:p>
            <a:pPr>
              <a:lnSpc>
                <a:spcPct val="150000"/>
              </a:lnSpc>
            </a:pPr>
            <a:r>
              <a:rPr lang="ko-KR" altLang="en-US" sz="2800" dirty="0" err="1" smtClean="0"/>
              <a:t>세인트</a:t>
            </a:r>
            <a:r>
              <a:rPr lang="ko-KR" altLang="en-US" sz="2800" dirty="0" smtClean="0"/>
              <a:t> </a:t>
            </a:r>
            <a:r>
              <a:rPr lang="ko-KR" altLang="en-US" sz="2800" dirty="0" err="1" smtClean="0"/>
              <a:t>바르나바스</a:t>
            </a:r>
            <a:r>
              <a:rPr lang="ko-KR" altLang="en-US" sz="2800" dirty="0" smtClean="0"/>
              <a:t> 교회 모금사례</a:t>
            </a:r>
            <a:endParaRPr lang="en-US" altLang="ko-KR" sz="2800" dirty="0" smtClean="0"/>
          </a:p>
          <a:p>
            <a:pPr>
              <a:lnSpc>
                <a:spcPct val="150000"/>
              </a:lnSpc>
            </a:pPr>
            <a:r>
              <a:rPr lang="ko-KR" altLang="en-US" sz="2800" dirty="0" smtClean="0"/>
              <a:t>여행</a:t>
            </a:r>
            <a:endParaRPr lang="ko-KR" alt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9</a:t>
            </a:r>
            <a:r>
              <a:rPr lang="ko-KR" altLang="en-US" dirty="0" smtClean="0"/>
              <a:t>장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아바타의</a:t>
            </a:r>
            <a:r>
              <a:rPr lang="ko-KR" altLang="en-US" dirty="0" smtClean="0"/>
              <a:t> 힘 활용하기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dirty="0" smtClean="0"/>
              <a:t>아프리카 공동체 보건 담당자 </a:t>
            </a:r>
            <a:r>
              <a:rPr lang="ko-KR" altLang="en-US" dirty="0" err="1" smtClean="0"/>
              <a:t>아바타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dirty="0" smtClean="0"/>
              <a:t>교수 </a:t>
            </a:r>
            <a:r>
              <a:rPr lang="ko-KR" altLang="en-US" dirty="0" err="1" smtClean="0"/>
              <a:t>아바타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제자 프로그램</a:t>
            </a:r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10</a:t>
            </a:r>
            <a:r>
              <a:rPr lang="ko-KR" altLang="en-US" dirty="0" smtClean="0"/>
              <a:t>장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이사회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dirty="0" smtClean="0"/>
              <a:t>이사회에 대한 기대 </a:t>
            </a:r>
            <a:r>
              <a:rPr lang="en-US" altLang="ko-KR" dirty="0" smtClean="0"/>
              <a:t>4W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/>
              <a:t>이사회에 부과해야 할 </a:t>
            </a:r>
            <a:r>
              <a:rPr lang="en-US" altLang="ko-KR" dirty="0" smtClean="0"/>
              <a:t>2</a:t>
            </a:r>
            <a:r>
              <a:rPr lang="ko-KR" altLang="en-US" dirty="0" smtClean="0"/>
              <a:t>가지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dirty="0" smtClean="0"/>
              <a:t>적절하지 않은 이사를 사임하게 하는 법</a:t>
            </a:r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7432" t="11532" r="25582" b="8380"/>
          <a:stretch>
            <a:fillRect/>
          </a:stretch>
        </p:blipFill>
        <p:spPr bwMode="auto">
          <a:xfrm>
            <a:off x="6732240" y="1844824"/>
            <a:ext cx="1440160" cy="1963854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1560" y="548680"/>
            <a:ext cx="799288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altLang="ko-KR" sz="2800" dirty="0" smtClean="0">
                <a:solidFill>
                  <a:schemeClr val="bg1">
                    <a:lumMod val="50000"/>
                  </a:schemeClr>
                </a:solidFill>
              </a:rPr>
              <a:t>The Generosity Network</a:t>
            </a:r>
          </a:p>
          <a:p>
            <a:pPr algn="ctr"/>
            <a:r>
              <a:rPr lang="en-US" altLang="ko-KR" dirty="0" smtClean="0"/>
              <a:t>New</a:t>
            </a:r>
            <a:r>
              <a:rPr lang="ko-KR" altLang="en-US" dirty="0" smtClean="0"/>
              <a:t> </a:t>
            </a:r>
            <a:r>
              <a:rPr lang="en-US" altLang="ko-KR" dirty="0" smtClean="0"/>
              <a:t>transformational tools for successful fund-raising</a:t>
            </a:r>
          </a:p>
          <a:p>
            <a:pPr algn="ctr"/>
            <a:r>
              <a:rPr lang="ko-KR" altLang="en-US" dirty="0" smtClean="0"/>
              <a:t>활용방</a:t>
            </a:r>
            <a:r>
              <a:rPr lang="ko-KR" altLang="en-US" dirty="0" smtClean="0"/>
              <a:t>법</a:t>
            </a:r>
            <a:endParaRPr lang="en-US" altLang="ko-KR" dirty="0" smtClean="0"/>
          </a:p>
          <a:p>
            <a:pPr algn="ctr"/>
            <a:endParaRPr lang="en-US" altLang="ko-KR" dirty="0"/>
          </a:p>
          <a:p>
            <a:pPr marL="342900" lvl="0" indent="-342900">
              <a:lnSpc>
                <a:spcPct val="200000"/>
              </a:lnSpc>
              <a:buFont typeface="+mj-lt"/>
              <a:buAutoNum type="arabicPeriod"/>
            </a:pPr>
            <a:r>
              <a:rPr lang="ko-KR" altLang="en-US" sz="2400" dirty="0" smtClean="0"/>
              <a:t>모금하는 마음가짐에 대한 토론</a:t>
            </a:r>
            <a:endParaRPr lang="en-US" altLang="ko-KR" sz="2400" dirty="0" smtClean="0"/>
          </a:p>
          <a:p>
            <a:pPr marL="342900" lvl="0" indent="-342900">
              <a:lnSpc>
                <a:spcPct val="200000"/>
              </a:lnSpc>
              <a:buFont typeface="+mj-lt"/>
              <a:buAutoNum type="arabicPeriod"/>
            </a:pPr>
            <a:r>
              <a:rPr lang="ko-KR" altLang="en-US" sz="2400" dirty="0" smtClean="0"/>
              <a:t>각 </a:t>
            </a:r>
            <a:r>
              <a:rPr lang="ko-KR" altLang="en-US" sz="2400" dirty="0" err="1" smtClean="0"/>
              <a:t>챕터의</a:t>
            </a:r>
            <a:r>
              <a:rPr lang="ko-KR" altLang="en-US" sz="2400" dirty="0" smtClean="0"/>
              <a:t> 생각할 거리를 중심으로 토론</a:t>
            </a:r>
            <a:endParaRPr lang="en-US" altLang="ko-KR" sz="2400" dirty="0" smtClean="0"/>
          </a:p>
          <a:p>
            <a:pPr marL="342900" lvl="0" indent="-342900">
              <a:lnSpc>
                <a:spcPct val="200000"/>
              </a:lnSpc>
              <a:buFont typeface="+mj-lt"/>
              <a:buAutoNum type="arabicPeriod"/>
            </a:pPr>
            <a:r>
              <a:rPr lang="ko-KR" altLang="en-US" sz="2400" dirty="0" smtClean="0"/>
              <a:t>당장 반영할 수 있는 변경</a:t>
            </a:r>
            <a:r>
              <a:rPr lang="en-US" altLang="ko-KR" sz="2400" dirty="0" smtClean="0"/>
              <a:t>/</a:t>
            </a:r>
            <a:r>
              <a:rPr lang="ko-KR" altLang="en-US" sz="2400" dirty="0" smtClean="0"/>
              <a:t>신규 활동 선정</a:t>
            </a:r>
            <a:endParaRPr lang="en-US" altLang="ko-KR" sz="2400" dirty="0" smtClean="0"/>
          </a:p>
          <a:p>
            <a:pPr marL="342900" lvl="0" indent="-342900">
              <a:lnSpc>
                <a:spcPct val="200000"/>
              </a:lnSpc>
              <a:buFont typeface="+mj-lt"/>
              <a:buAutoNum type="arabicPeriod"/>
            </a:pPr>
            <a:r>
              <a:rPr lang="ko-KR" altLang="en-US" sz="2400" dirty="0" smtClean="0"/>
              <a:t>모금 외 네트워크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위원회 운영관련 적용</a:t>
            </a:r>
            <a:endParaRPr lang="en-US" altLang="ko-KR" sz="2400" dirty="0" smtClean="0"/>
          </a:p>
          <a:p>
            <a:pPr marL="342900" lvl="0" indent="-342900">
              <a:lnSpc>
                <a:spcPct val="150000"/>
              </a:lnSpc>
            </a:pPr>
            <a:endParaRPr lang="en-US" altLang="ko-KR" sz="1600" dirty="0" smtClean="0"/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endParaRPr lang="ko-KR" altLang="ko-KR" sz="1600" dirty="0"/>
          </a:p>
          <a:p>
            <a:pPr marL="342900" indent="-342900" algn="ctr">
              <a:buFont typeface="+mj-lt"/>
              <a:buAutoNum type="arabicPeriod"/>
            </a:pPr>
            <a:endParaRPr lang="ko-KR" altLang="en-US" dirty="0"/>
          </a:p>
        </p:txBody>
      </p:sp>
      <p:pic>
        <p:nvPicPr>
          <p:cNvPr id="4" name="그림 3" descr="재단로고_가로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6381328"/>
            <a:ext cx="1402110" cy="46737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기부문화총서내ᄌ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7432" t="11532" r="25582" b="8380"/>
          <a:stretch>
            <a:fillRect/>
          </a:stretch>
        </p:blipFill>
        <p:spPr bwMode="auto">
          <a:xfrm>
            <a:off x="6732240" y="1844824"/>
            <a:ext cx="1440160" cy="1963854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1560" y="548680"/>
            <a:ext cx="799288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altLang="ko-KR" sz="2800" dirty="0" smtClean="0">
                <a:solidFill>
                  <a:schemeClr val="bg1">
                    <a:lumMod val="50000"/>
                  </a:schemeClr>
                </a:solidFill>
              </a:rPr>
              <a:t>The Generosity Network</a:t>
            </a:r>
          </a:p>
          <a:p>
            <a:pPr algn="ctr"/>
            <a:r>
              <a:rPr lang="en-US" altLang="ko-KR" dirty="0" smtClean="0"/>
              <a:t>New</a:t>
            </a:r>
            <a:r>
              <a:rPr lang="ko-KR" altLang="en-US" dirty="0" smtClean="0"/>
              <a:t> </a:t>
            </a:r>
            <a:r>
              <a:rPr lang="en-US" altLang="ko-KR" dirty="0" smtClean="0"/>
              <a:t>transformational tools for successful fund-raising</a:t>
            </a:r>
          </a:p>
          <a:p>
            <a:pPr algn="ctr"/>
            <a:r>
              <a:rPr lang="ko-KR" altLang="en-US" dirty="0" smtClean="0"/>
              <a:t>주요내용</a:t>
            </a:r>
            <a:endParaRPr lang="en-US" altLang="ko-KR" dirty="0" smtClean="0"/>
          </a:p>
          <a:p>
            <a:pPr algn="ctr"/>
            <a:endParaRPr lang="en-US" altLang="ko-KR" dirty="0"/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ko-KR" sz="1600" dirty="0"/>
              <a:t>오래가는 </a:t>
            </a:r>
            <a:r>
              <a:rPr lang="en-US" altLang="ko-KR" sz="1600" dirty="0"/>
              <a:t>‘</a:t>
            </a:r>
            <a:r>
              <a:rPr lang="ko-KR" altLang="ko-KR" sz="1600" dirty="0">
                <a:solidFill>
                  <a:srgbClr val="FF0000"/>
                </a:solidFill>
              </a:rPr>
              <a:t>관계</a:t>
            </a:r>
            <a:r>
              <a:rPr lang="en-US" altLang="ko-KR" sz="1600" dirty="0">
                <a:solidFill>
                  <a:srgbClr val="FF0000"/>
                </a:solidFill>
              </a:rPr>
              <a:t>’</a:t>
            </a:r>
            <a:r>
              <a:rPr lang="ko-KR" altLang="ko-KR" sz="1600" dirty="0">
                <a:solidFill>
                  <a:srgbClr val="FF0000"/>
                </a:solidFill>
              </a:rPr>
              <a:t>의 비결</a:t>
            </a:r>
            <a:r>
              <a:rPr lang="en-US" altLang="ko-KR" sz="1600" dirty="0">
                <a:solidFill>
                  <a:srgbClr val="FF0000"/>
                </a:solidFill>
              </a:rPr>
              <a:t> </a:t>
            </a:r>
            <a:r>
              <a:rPr lang="en-US" altLang="ko-KR" sz="1600" dirty="0"/>
              <a:t>: </a:t>
            </a:r>
            <a:r>
              <a:rPr lang="ko-KR" altLang="ko-KR" sz="1600" dirty="0"/>
              <a:t>거래에서 변화의 파트너로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ko-KR" sz="1600" dirty="0" smtClean="0"/>
              <a:t>성공하는 </a:t>
            </a:r>
            <a:r>
              <a:rPr lang="ko-KR" altLang="ko-KR" sz="1600" dirty="0" err="1"/>
              <a:t>파트너십</a:t>
            </a:r>
            <a:r>
              <a:rPr lang="ko-KR" altLang="ko-KR" sz="1600" dirty="0"/>
              <a:t> 원리와 </a:t>
            </a:r>
            <a:r>
              <a:rPr lang="ko-KR" altLang="ko-KR" sz="1600" dirty="0">
                <a:solidFill>
                  <a:srgbClr val="FF0000"/>
                </a:solidFill>
              </a:rPr>
              <a:t>당장의 실천방법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ko-KR" sz="1600" b="1" dirty="0"/>
              <a:t>모금에 관한 심리적</a:t>
            </a:r>
            <a:r>
              <a:rPr lang="en-US" altLang="ko-KR" sz="1600" b="1" dirty="0"/>
              <a:t>, </a:t>
            </a:r>
            <a:r>
              <a:rPr lang="ko-KR" altLang="ko-KR" sz="1600" b="1" dirty="0"/>
              <a:t>정신적 장애물 극복방법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ko-KR" sz="1600" dirty="0"/>
              <a:t>첫만남을 깊은 관계로 이어갈 수 있는 교류비법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600" b="1" dirty="0"/>
              <a:t>‘</a:t>
            </a:r>
            <a:r>
              <a:rPr lang="ko-KR" altLang="ko-KR" sz="1600" b="1" dirty="0"/>
              <a:t>기부요청</a:t>
            </a:r>
            <a:r>
              <a:rPr lang="en-US" altLang="ko-KR" sz="1600" b="1" dirty="0"/>
              <a:t>’</a:t>
            </a:r>
            <a:r>
              <a:rPr lang="ko-KR" altLang="ko-KR" sz="1600" b="1" dirty="0"/>
              <a:t>하는 일에 대한 두려움을 극복하는 간단한 방법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ko-KR" sz="1600" dirty="0">
                <a:solidFill>
                  <a:srgbClr val="FF0000"/>
                </a:solidFill>
              </a:rPr>
              <a:t>소규모</a:t>
            </a:r>
            <a:r>
              <a:rPr lang="en-US" altLang="ko-KR" sz="1600" dirty="0">
                <a:solidFill>
                  <a:srgbClr val="FF0000"/>
                </a:solidFill>
              </a:rPr>
              <a:t>, </a:t>
            </a:r>
            <a:r>
              <a:rPr lang="ko-KR" altLang="ko-KR" sz="1600" dirty="0">
                <a:solidFill>
                  <a:srgbClr val="FF0000"/>
                </a:solidFill>
              </a:rPr>
              <a:t>저비용 행사로 </a:t>
            </a:r>
            <a:r>
              <a:rPr lang="ko-KR" altLang="ko-KR" sz="1600" dirty="0"/>
              <a:t>파트너와 재정지원을 만드는 방법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ko-KR" sz="1600" dirty="0"/>
              <a:t>무관심한 지인을 파트너로 만드는 </a:t>
            </a:r>
            <a:r>
              <a:rPr lang="ko-KR" altLang="ko-KR" sz="1600" b="1" dirty="0"/>
              <a:t>현장투어</a:t>
            </a:r>
            <a:r>
              <a:rPr lang="ko-KR" altLang="ko-KR" sz="1600" dirty="0"/>
              <a:t>의 힘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ko-KR" sz="1600" dirty="0"/>
              <a:t>현장 활동가가 기부자의 </a:t>
            </a:r>
            <a:r>
              <a:rPr lang="en-US" altLang="ko-KR" sz="1600" dirty="0"/>
              <a:t>‘</a:t>
            </a:r>
            <a:r>
              <a:rPr lang="ko-KR" altLang="ko-KR" sz="1600" dirty="0" err="1"/>
              <a:t>아바타</a:t>
            </a:r>
            <a:r>
              <a:rPr lang="en-US" altLang="ko-KR" sz="1600" dirty="0"/>
              <a:t>’</a:t>
            </a:r>
            <a:r>
              <a:rPr lang="ko-KR" altLang="ko-KR" sz="1600" dirty="0"/>
              <a:t>가 되어 생생한 관계를 끌어내는 방법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ko-KR" sz="1600" dirty="0"/>
              <a:t>능력</a:t>
            </a:r>
            <a:r>
              <a:rPr lang="en-US" altLang="ko-KR" sz="1600" dirty="0"/>
              <a:t>, </a:t>
            </a:r>
            <a:r>
              <a:rPr lang="ko-KR" altLang="ko-KR" sz="1600" dirty="0"/>
              <a:t>네트워크</a:t>
            </a:r>
            <a:r>
              <a:rPr lang="en-US" altLang="ko-KR" sz="1600" dirty="0"/>
              <a:t>, </a:t>
            </a:r>
            <a:r>
              <a:rPr lang="ko-KR" altLang="ko-KR" sz="1600" dirty="0"/>
              <a:t>재정기부에 앞장서는 </a:t>
            </a:r>
            <a:r>
              <a:rPr lang="ko-KR" altLang="ko-KR" sz="1600" b="1" dirty="0"/>
              <a:t>이사회로 활성화시키는 방법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ko-KR" sz="1600" b="1" dirty="0" err="1"/>
              <a:t>소셜미디어</a:t>
            </a:r>
            <a:r>
              <a:rPr lang="ko-KR" altLang="ko-KR" sz="1600" dirty="0" err="1"/>
              <a:t>를</a:t>
            </a:r>
            <a:r>
              <a:rPr lang="ko-KR" altLang="ko-KR" sz="1600" dirty="0"/>
              <a:t> 통해 작은 기관이 많은 후원자를 만들 수 있는 방법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ko-KR" sz="1600" dirty="0"/>
              <a:t>기부자</a:t>
            </a:r>
            <a:r>
              <a:rPr lang="en-US" altLang="ko-KR" sz="1600" dirty="0"/>
              <a:t>, </a:t>
            </a:r>
            <a:r>
              <a:rPr lang="ko-KR" altLang="ko-KR" sz="1600" dirty="0"/>
              <a:t>파트너와 소통하는 효과적인 방법</a:t>
            </a:r>
            <a:r>
              <a:rPr lang="en-US" altLang="ko-KR" sz="1600" dirty="0"/>
              <a:t>, </a:t>
            </a:r>
            <a:r>
              <a:rPr lang="ko-KR" altLang="ko-KR" sz="1600" b="1" dirty="0"/>
              <a:t>사용하지 말아야 하는 </a:t>
            </a:r>
            <a:r>
              <a:rPr lang="ko-KR" altLang="ko-KR" sz="1600" b="1" dirty="0" smtClean="0"/>
              <a:t>표현</a:t>
            </a:r>
            <a:r>
              <a:rPr lang="en-US" altLang="ko-KR" sz="1600" b="1" dirty="0" smtClean="0"/>
              <a:t> </a:t>
            </a:r>
            <a:endParaRPr lang="ko-KR" altLang="ko-KR" sz="1600" b="1" dirty="0"/>
          </a:p>
          <a:p>
            <a:pPr marL="342900" indent="-342900" algn="ctr">
              <a:buFont typeface="+mj-lt"/>
              <a:buAutoNum type="arabicPeriod"/>
            </a:pPr>
            <a:endParaRPr lang="ko-KR" altLang="en-US" dirty="0"/>
          </a:p>
        </p:txBody>
      </p:sp>
      <p:pic>
        <p:nvPicPr>
          <p:cNvPr id="4" name="그림 3" descr="재단로고_가로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6381328"/>
            <a:ext cx="1402110" cy="4673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7432" t="11532" r="25582" b="8380"/>
          <a:stretch>
            <a:fillRect/>
          </a:stretch>
        </p:blipFill>
        <p:spPr bwMode="auto">
          <a:xfrm>
            <a:off x="7452320" y="404664"/>
            <a:ext cx="1123325" cy="153180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9552" y="548680"/>
            <a:ext cx="799288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altLang="ko-KR" sz="2800" dirty="0" smtClean="0">
                <a:solidFill>
                  <a:schemeClr val="bg1">
                    <a:lumMod val="50000"/>
                  </a:schemeClr>
                </a:solidFill>
              </a:rPr>
              <a:t>The Generosity Network</a:t>
            </a:r>
          </a:p>
          <a:p>
            <a:pPr algn="ctr"/>
            <a:r>
              <a:rPr lang="en-US" altLang="ko-KR" dirty="0" smtClean="0"/>
              <a:t>New</a:t>
            </a:r>
            <a:r>
              <a:rPr lang="ko-KR" altLang="en-US" dirty="0" smtClean="0"/>
              <a:t> </a:t>
            </a:r>
            <a:r>
              <a:rPr lang="en-US" altLang="ko-KR" dirty="0" smtClean="0"/>
              <a:t>transformational tools for successful fund-raising</a:t>
            </a:r>
          </a:p>
          <a:p>
            <a:pPr algn="ctr"/>
            <a:r>
              <a:rPr lang="ko-KR" altLang="en-US" dirty="0" smtClean="0"/>
              <a:t>특징</a:t>
            </a:r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600" b="1" dirty="0" smtClean="0"/>
              <a:t>Transformational Fundraising </a:t>
            </a:r>
          </a:p>
          <a:p>
            <a:pPr marL="342900" lvl="0" indent="-342900">
              <a:lnSpc>
                <a:spcPct val="150000"/>
              </a:lnSpc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</a:t>
            </a:r>
            <a:r>
              <a:rPr lang="ko-KR" altLang="en-US" sz="1600" dirty="0" smtClean="0"/>
              <a:t>경영학의 </a:t>
            </a:r>
            <a:r>
              <a:rPr lang="en-US" altLang="ko-KR" sz="1600" dirty="0" smtClean="0"/>
              <a:t>Transformational Leadership</a:t>
            </a:r>
            <a:r>
              <a:rPr lang="ko-KR" altLang="en-US" sz="1600" dirty="0" smtClean="0"/>
              <a:t>에서 찾아짐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기부자</a:t>
            </a:r>
            <a:r>
              <a:rPr lang="en-US" altLang="ko-KR" sz="1600" dirty="0" smtClean="0"/>
              <a:t>-</a:t>
            </a:r>
            <a:r>
              <a:rPr lang="ko-KR" altLang="en-US" sz="1600" dirty="0" err="1" smtClean="0"/>
              <a:t>모금가의</a:t>
            </a:r>
            <a:r>
              <a:rPr lang="ko-KR" altLang="en-US" sz="1600" dirty="0" smtClean="0"/>
              <a:t> 역할규정을 없애고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명분을 향해 함께 가는 파트너로서의 관계 맺음을 강조함</a:t>
            </a:r>
            <a:endParaRPr lang="en-US" altLang="ko-KR" sz="1600" dirty="0" smtClean="0"/>
          </a:p>
          <a:p>
            <a:pPr marL="342900" lvl="0" indent="-342900">
              <a:lnSpc>
                <a:spcPct val="150000"/>
              </a:lnSpc>
            </a:pPr>
            <a:endParaRPr lang="en-US" altLang="ko-KR" sz="1600" dirty="0" smtClean="0"/>
          </a:p>
          <a:p>
            <a:pPr marL="342900" lvl="0" indent="-342900">
              <a:lnSpc>
                <a:spcPct val="150000"/>
              </a:lnSpc>
            </a:pPr>
            <a:r>
              <a:rPr lang="en-US" altLang="ko-KR" sz="1600" dirty="0" smtClean="0"/>
              <a:t>2</a:t>
            </a:r>
            <a:r>
              <a:rPr lang="en-US" altLang="ko-KR" sz="1600" b="1" dirty="0" smtClean="0"/>
              <a:t>. </a:t>
            </a:r>
            <a:r>
              <a:rPr lang="ko-KR" altLang="en-US" sz="1600" b="1" dirty="0" smtClean="0"/>
              <a:t>풍부한 사례</a:t>
            </a:r>
            <a:endParaRPr lang="en-US" altLang="ko-KR" sz="1600" b="1" dirty="0" smtClean="0"/>
          </a:p>
          <a:p>
            <a:pPr marL="342900" lvl="0" indent="-342900">
              <a:lnSpc>
                <a:spcPct val="150000"/>
              </a:lnSpc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</a:t>
            </a:r>
            <a:r>
              <a:rPr lang="ko-KR" altLang="en-US" sz="1600" dirty="0" smtClean="0"/>
              <a:t>현재 미국에서 활발하게 활동하고 있는 공익 네트워크의 실제 명단과 그 사례 소개</a:t>
            </a:r>
            <a:endParaRPr lang="en-US" altLang="ko-KR" sz="1600" dirty="0" smtClean="0"/>
          </a:p>
          <a:p>
            <a:pPr marL="342900" lvl="0" indent="-342900">
              <a:lnSpc>
                <a:spcPct val="150000"/>
              </a:lnSpc>
            </a:pPr>
            <a:endParaRPr lang="en-US" altLang="ko-KR" sz="1600" dirty="0"/>
          </a:p>
          <a:p>
            <a:pPr marL="342900" lvl="0" indent="-342900">
              <a:lnSpc>
                <a:spcPct val="150000"/>
              </a:lnSpc>
            </a:pPr>
            <a:r>
              <a:rPr lang="en-US" altLang="ko-KR" sz="1600" b="1" dirty="0" smtClean="0"/>
              <a:t>3. </a:t>
            </a:r>
            <a:r>
              <a:rPr lang="ko-KR" altLang="en-US" sz="1600" b="1" dirty="0" smtClean="0"/>
              <a:t>오늘 당장 실행할 수 있는 실행 팁</a:t>
            </a:r>
            <a:endParaRPr lang="en-US" altLang="ko-KR" sz="1600" b="1" dirty="0" smtClean="0"/>
          </a:p>
          <a:p>
            <a:pPr marL="342900" lvl="0" indent="-342900">
              <a:lnSpc>
                <a:spcPct val="150000"/>
              </a:lnSpc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</a:t>
            </a:r>
            <a:r>
              <a:rPr lang="ko-KR" altLang="en-US" sz="1600" dirty="0" smtClean="0"/>
              <a:t>기부자와의 첫 만남에서 사용할 수 있는 말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리더가 관계 맺기를 위해 만들어야 하는 습관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그리고 거절 받았을 때 할 수 있는 말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돈 안들이고 </a:t>
            </a:r>
            <a:r>
              <a:rPr lang="ko-KR" altLang="en-US" sz="1600" dirty="0" err="1" smtClean="0"/>
              <a:t>모금력을</a:t>
            </a:r>
            <a:r>
              <a:rPr lang="ko-KR" altLang="en-US" sz="1600" dirty="0" smtClean="0"/>
              <a:t> 높이는 방법 등</a:t>
            </a:r>
            <a:endParaRPr lang="ko-KR" altLang="ko-KR" sz="1600" dirty="0"/>
          </a:p>
          <a:p>
            <a:pPr marL="342900" indent="-342900" algn="ctr">
              <a:buFont typeface="+mj-lt"/>
              <a:buAutoNum type="arabicPeriod"/>
            </a:pPr>
            <a:endParaRPr lang="ko-KR" altLang="en-US" dirty="0"/>
          </a:p>
        </p:txBody>
      </p:sp>
      <p:pic>
        <p:nvPicPr>
          <p:cNvPr id="4" name="그림 3" descr="재단로고_가로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6381328"/>
            <a:ext cx="1402110" cy="4673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7432" t="11532" r="25582" b="8380"/>
          <a:stretch>
            <a:fillRect/>
          </a:stretch>
        </p:blipFill>
        <p:spPr bwMode="auto">
          <a:xfrm>
            <a:off x="7452320" y="404664"/>
            <a:ext cx="1123325" cy="153180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9552" y="548680"/>
            <a:ext cx="7992888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altLang="ko-KR" sz="2800" dirty="0" smtClean="0">
                <a:solidFill>
                  <a:schemeClr val="bg1">
                    <a:lumMod val="50000"/>
                  </a:schemeClr>
                </a:solidFill>
              </a:rPr>
              <a:t>The Generosity Network</a:t>
            </a:r>
          </a:p>
          <a:p>
            <a:pPr algn="ctr"/>
            <a:r>
              <a:rPr lang="en-US" altLang="ko-KR" dirty="0" smtClean="0"/>
              <a:t>New</a:t>
            </a:r>
            <a:r>
              <a:rPr lang="ko-KR" altLang="en-US" dirty="0" smtClean="0"/>
              <a:t> </a:t>
            </a:r>
            <a:r>
              <a:rPr lang="en-US" altLang="ko-KR" dirty="0" smtClean="0"/>
              <a:t>transformational tools for successful fund-raising</a:t>
            </a:r>
          </a:p>
          <a:p>
            <a:pPr algn="ctr"/>
            <a:r>
              <a:rPr lang="ko-KR" altLang="en-US" dirty="0" smtClean="0"/>
              <a:t>흥미로운 내용들</a:t>
            </a:r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>
              <a:lnSpc>
                <a:spcPct val="150000"/>
              </a:lnSpc>
            </a:pPr>
            <a:r>
              <a:rPr lang="ko-KR" altLang="en-US" b="1" dirty="0" smtClean="0"/>
              <a:t>듣기의 </a:t>
            </a:r>
            <a:r>
              <a:rPr lang="en-US" altLang="ko-KR" b="1" dirty="0" smtClean="0"/>
              <a:t>4</a:t>
            </a:r>
            <a:r>
              <a:rPr lang="ko-KR" altLang="en-US" b="1" dirty="0" smtClean="0"/>
              <a:t>단계</a:t>
            </a:r>
            <a:endParaRPr lang="en-US" altLang="ko-KR" b="1" dirty="0" smtClean="0"/>
          </a:p>
          <a:p>
            <a:pPr algn="ctr">
              <a:lnSpc>
                <a:spcPct val="150000"/>
              </a:lnSpc>
            </a:pPr>
            <a:r>
              <a:rPr lang="ko-KR" altLang="en-US" b="1" dirty="0" smtClean="0"/>
              <a:t>일상적 업무에 영향을 미치지 않으면서 지속적인 관계강화를 하는 요령</a:t>
            </a:r>
            <a:endParaRPr lang="en-US" altLang="ko-KR" b="1" dirty="0" smtClean="0"/>
          </a:p>
          <a:p>
            <a:pPr algn="ctr">
              <a:lnSpc>
                <a:spcPct val="150000"/>
              </a:lnSpc>
            </a:pPr>
            <a:r>
              <a:rPr lang="ko-KR" altLang="en-US" b="1" dirty="0" smtClean="0"/>
              <a:t>기부자의 입장을 이해하기 위해서 자문해봐야 하는 질문 리스트</a:t>
            </a:r>
            <a:endParaRPr lang="en-US" altLang="ko-KR" b="1" dirty="0" smtClean="0"/>
          </a:p>
          <a:p>
            <a:pPr algn="ctr">
              <a:lnSpc>
                <a:spcPct val="150000"/>
              </a:lnSpc>
            </a:pPr>
            <a:r>
              <a:rPr lang="ko-KR" altLang="en-US" b="1" dirty="0" smtClean="0"/>
              <a:t>기부자가 기관과 다른 사업에 꽂혀있을 때 </a:t>
            </a:r>
            <a:r>
              <a:rPr lang="ko-KR" altLang="en-US" b="1" dirty="0" err="1" smtClean="0"/>
              <a:t>소통법</a:t>
            </a:r>
            <a:endParaRPr lang="en-US" altLang="ko-KR" b="1" dirty="0" smtClean="0"/>
          </a:p>
          <a:p>
            <a:pPr algn="ctr">
              <a:lnSpc>
                <a:spcPct val="150000"/>
              </a:lnSpc>
            </a:pPr>
            <a:r>
              <a:rPr lang="ko-KR" altLang="en-US" b="1" dirty="0" smtClean="0"/>
              <a:t>성공하는 첫 만남 시나리오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장소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준비사항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대사</a:t>
            </a:r>
            <a:r>
              <a:rPr lang="en-US" altLang="ko-KR" b="1" dirty="0" smtClean="0"/>
              <a:t>)</a:t>
            </a:r>
          </a:p>
          <a:p>
            <a:pPr algn="ctr">
              <a:lnSpc>
                <a:spcPct val="150000"/>
              </a:lnSpc>
            </a:pPr>
            <a:r>
              <a:rPr lang="ko-KR" altLang="en-US" b="1" dirty="0" smtClean="0"/>
              <a:t>잠재 파트너를 만들어내는 </a:t>
            </a:r>
            <a:r>
              <a:rPr lang="ko-KR" altLang="en-US" b="1" dirty="0" err="1" smtClean="0"/>
              <a:t>제퍼슨만찬회의</a:t>
            </a:r>
            <a:r>
              <a:rPr lang="ko-KR" altLang="en-US" b="1" dirty="0" smtClean="0"/>
              <a:t> 원리와 실행방법</a:t>
            </a:r>
            <a:endParaRPr lang="en-US" altLang="ko-KR" b="1" dirty="0" smtClean="0"/>
          </a:p>
          <a:p>
            <a:pPr algn="ctr">
              <a:lnSpc>
                <a:spcPct val="150000"/>
              </a:lnSpc>
            </a:pPr>
            <a:r>
              <a:rPr lang="ko-KR" altLang="en-US" b="1" dirty="0" smtClean="0"/>
              <a:t>큰 모금디너 없이도 기부금을 늘릴 수 있는 방법</a:t>
            </a:r>
            <a:endParaRPr lang="en-US" altLang="ko-KR" b="1" dirty="0" smtClean="0"/>
          </a:p>
          <a:p>
            <a:pPr algn="ctr">
              <a:lnSpc>
                <a:spcPct val="150000"/>
              </a:lnSpc>
            </a:pPr>
            <a:r>
              <a:rPr lang="ko-KR" altLang="en-US" b="1" dirty="0" smtClean="0"/>
              <a:t>이사회 활성화 방법 </a:t>
            </a:r>
            <a:r>
              <a:rPr lang="en-US" altLang="ko-KR" b="1" dirty="0" smtClean="0"/>
              <a:t>/ </a:t>
            </a:r>
            <a:r>
              <a:rPr lang="ko-KR" altLang="en-US" b="1" dirty="0" smtClean="0"/>
              <a:t>활성화된 이사회의 요구가 너무 많을 때 </a:t>
            </a:r>
            <a:r>
              <a:rPr lang="ko-KR" altLang="en-US" b="1" dirty="0" err="1" smtClean="0"/>
              <a:t>대처법</a:t>
            </a:r>
            <a:endParaRPr lang="en-US" altLang="ko-KR" b="1" dirty="0" smtClean="0"/>
          </a:p>
          <a:p>
            <a:pPr algn="just">
              <a:lnSpc>
                <a:spcPct val="150000"/>
              </a:lnSpc>
            </a:pPr>
            <a:endParaRPr lang="en-US" altLang="ko-KR" b="1" dirty="0" smtClean="0"/>
          </a:p>
        </p:txBody>
      </p:sp>
      <p:pic>
        <p:nvPicPr>
          <p:cNvPr id="4" name="그림 3" descr="재단로고_가로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6381328"/>
            <a:ext cx="1402110" cy="4673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</a:t>
            </a:r>
            <a:r>
              <a:rPr lang="ko-KR" altLang="en-US" dirty="0" smtClean="0"/>
              <a:t>장</a:t>
            </a:r>
            <a:r>
              <a:rPr lang="en-US" altLang="ko-KR" dirty="0" smtClean="0"/>
              <a:t>. </a:t>
            </a:r>
            <a:r>
              <a:rPr lang="ko-KR" altLang="en-US" dirty="0" smtClean="0"/>
              <a:t>다른 방법은 없다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dirty="0" smtClean="0"/>
              <a:t>모금의 첫 </a:t>
            </a:r>
            <a:r>
              <a:rPr lang="ko-KR" altLang="en-US" sz="2800" dirty="0" err="1" smtClean="0"/>
              <a:t>세글자</a:t>
            </a:r>
            <a:endParaRPr lang="en-US" altLang="ko-KR" sz="2800" dirty="0" smtClean="0"/>
          </a:p>
          <a:p>
            <a:pPr>
              <a:lnSpc>
                <a:spcPct val="150000"/>
              </a:lnSpc>
            </a:pPr>
            <a:r>
              <a:rPr lang="ko-KR" altLang="en-US" sz="2800" dirty="0" err="1" smtClean="0"/>
              <a:t>제니퍼의</a:t>
            </a:r>
            <a:r>
              <a:rPr lang="ko-KR" altLang="en-US" sz="2800" dirty="0" smtClean="0"/>
              <a:t> 모금경험</a:t>
            </a:r>
            <a:r>
              <a:rPr lang="en-US" altLang="ko-KR" sz="2800" dirty="0" smtClean="0"/>
              <a:t>. </a:t>
            </a:r>
            <a:r>
              <a:rPr lang="ko-KR" altLang="en-US" sz="2800" dirty="0" err="1" smtClean="0"/>
              <a:t>게임체인저</a:t>
            </a:r>
            <a:endParaRPr lang="en-US" altLang="ko-KR" sz="2800" dirty="0" smtClean="0"/>
          </a:p>
          <a:p>
            <a:pPr>
              <a:lnSpc>
                <a:spcPct val="150000"/>
              </a:lnSpc>
            </a:pPr>
            <a:r>
              <a:rPr lang="ko-KR" altLang="en-US" sz="2800" dirty="0" smtClean="0"/>
              <a:t>기부의 실제 특징 </a:t>
            </a:r>
            <a:r>
              <a:rPr lang="en-US" altLang="ko-KR" sz="2800" dirty="0" smtClean="0"/>
              <a:t>4</a:t>
            </a:r>
            <a:r>
              <a:rPr lang="ko-KR" altLang="en-US" sz="2800" dirty="0" smtClean="0"/>
              <a:t>가지</a:t>
            </a:r>
            <a:endParaRPr lang="en-US" altLang="ko-KR" sz="2800" dirty="0" smtClean="0"/>
          </a:p>
          <a:p>
            <a:pPr>
              <a:lnSpc>
                <a:spcPct val="150000"/>
              </a:lnSpc>
            </a:pPr>
            <a:r>
              <a:rPr lang="ko-KR" altLang="en-US" sz="2800" dirty="0" smtClean="0"/>
              <a:t>다른 곳에 기부하겠다는 기부자</a:t>
            </a:r>
            <a:endParaRPr lang="en-US" altLang="ko-KR" sz="2800" dirty="0" smtClean="0"/>
          </a:p>
          <a:p>
            <a:pPr>
              <a:lnSpc>
                <a:spcPct val="150000"/>
              </a:lnSpc>
            </a:pPr>
            <a:r>
              <a:rPr lang="ko-KR" altLang="en-US" sz="2800" dirty="0" err="1" smtClean="0"/>
              <a:t>모금가의</a:t>
            </a:r>
            <a:r>
              <a:rPr lang="ko-KR" altLang="en-US" sz="2800" dirty="0" smtClean="0"/>
              <a:t> 비밀규칙</a:t>
            </a:r>
            <a:endParaRPr lang="ko-KR" alt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7432" t="11532" r="25582" b="8380"/>
          <a:stretch>
            <a:fillRect/>
          </a:stretch>
        </p:blipFill>
        <p:spPr bwMode="auto">
          <a:xfrm>
            <a:off x="7452320" y="404664"/>
            <a:ext cx="1123325" cy="153180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9552" y="548680"/>
            <a:ext cx="7992888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altLang="ko-KR" sz="2800" dirty="0" smtClean="0">
                <a:solidFill>
                  <a:schemeClr val="bg1">
                    <a:lumMod val="50000"/>
                  </a:schemeClr>
                </a:solidFill>
              </a:rPr>
              <a:t>The Generosity Network</a:t>
            </a:r>
          </a:p>
          <a:p>
            <a:pPr algn="ctr"/>
            <a:r>
              <a:rPr lang="en-US" altLang="ko-KR" dirty="0" smtClean="0"/>
              <a:t>New</a:t>
            </a:r>
            <a:r>
              <a:rPr lang="ko-KR" altLang="en-US" dirty="0" smtClean="0"/>
              <a:t> </a:t>
            </a:r>
            <a:r>
              <a:rPr lang="en-US" altLang="ko-KR" dirty="0" smtClean="0"/>
              <a:t>transformational tools for successful fund-raising</a:t>
            </a:r>
          </a:p>
          <a:p>
            <a:pPr algn="ctr"/>
            <a:r>
              <a:rPr lang="ko-KR" altLang="en-US" dirty="0" smtClean="0"/>
              <a:t>맛보기</a:t>
            </a:r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just">
              <a:lnSpc>
                <a:spcPct val="150000"/>
              </a:lnSpc>
            </a:pPr>
            <a:r>
              <a:rPr lang="ko-KR" altLang="en-US" b="1" dirty="0" err="1" smtClean="0"/>
              <a:t>모금가의</a:t>
            </a:r>
            <a:r>
              <a:rPr lang="ko-KR" altLang="en-US" b="1" dirty="0" smtClean="0"/>
              <a:t> 비밀규칙</a:t>
            </a:r>
            <a:endParaRPr lang="en-US" altLang="ko-KR" b="1" dirty="0" smtClean="0"/>
          </a:p>
          <a:p>
            <a:pPr algn="just">
              <a:lnSpc>
                <a:spcPct val="150000"/>
              </a:lnSpc>
            </a:pPr>
            <a:endParaRPr lang="en-US" altLang="ko-KR" b="1" dirty="0" smtClean="0"/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altLang="ko-KR" dirty="0" smtClean="0"/>
              <a:t>‘</a:t>
            </a:r>
            <a:r>
              <a:rPr lang="ko-KR" altLang="en-US" dirty="0" smtClean="0"/>
              <a:t>직업이 무엇입니까</a:t>
            </a:r>
            <a:r>
              <a:rPr lang="en-US" altLang="ko-KR" dirty="0" smtClean="0"/>
              <a:t>’</a:t>
            </a:r>
            <a:r>
              <a:rPr lang="ko-KR" altLang="en-US" dirty="0" smtClean="0"/>
              <a:t>라는 질문으로 대화를 시작하지 않는다</a:t>
            </a:r>
            <a:endParaRPr lang="en-US" altLang="ko-KR" dirty="0" smtClean="0"/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ko-KR" altLang="en-US" dirty="0" smtClean="0"/>
              <a:t>관심사</a:t>
            </a:r>
            <a:r>
              <a:rPr lang="en-US" altLang="ko-KR" dirty="0" smtClean="0"/>
              <a:t>, </a:t>
            </a:r>
            <a:r>
              <a:rPr lang="ko-KR" altLang="en-US" dirty="0" smtClean="0"/>
              <a:t>경험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가치를 나누며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교류</a:t>
            </a:r>
            <a:r>
              <a:rPr lang="en-US" altLang="ko-KR" dirty="0" smtClean="0"/>
              <a:t>’</a:t>
            </a:r>
            <a:r>
              <a:rPr lang="ko-KR" altLang="en-US" dirty="0" smtClean="0"/>
              <a:t>할 수 있는 질문을 던지면서 시작한다</a:t>
            </a:r>
            <a:endParaRPr lang="en-US" altLang="ko-KR" dirty="0" smtClean="0"/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altLang="ko-KR" dirty="0" smtClean="0"/>
              <a:t>‘</a:t>
            </a:r>
            <a:r>
              <a:rPr lang="ko-KR" altLang="en-US" dirty="0" smtClean="0"/>
              <a:t>왜</a:t>
            </a:r>
            <a:r>
              <a:rPr lang="en-US" altLang="ko-KR" dirty="0" smtClean="0"/>
              <a:t>’</a:t>
            </a:r>
            <a:r>
              <a:rPr lang="ko-KR" altLang="en-US" dirty="0" smtClean="0"/>
              <a:t>가 들어가는 질문을 한다</a:t>
            </a:r>
            <a:endParaRPr lang="en-US" altLang="ko-KR" dirty="0" smtClean="0"/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ko-KR" altLang="en-US" dirty="0" smtClean="0"/>
              <a:t>나를 내세우고자 하는 유혹에 빠지지 않는다</a:t>
            </a:r>
            <a:endParaRPr lang="en-US" altLang="ko-KR" dirty="0"/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ko-KR" altLang="en-US" dirty="0" smtClean="0"/>
              <a:t>선입견이 아니라 내 눈앞의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그 사람</a:t>
            </a:r>
            <a:r>
              <a:rPr lang="en-US" altLang="ko-KR" dirty="0" smtClean="0"/>
              <a:t>’</a:t>
            </a:r>
            <a:r>
              <a:rPr lang="ko-KR" altLang="en-US" dirty="0" smtClean="0"/>
              <a:t>과 관계를 맺는다</a:t>
            </a:r>
            <a:endParaRPr lang="en-US" altLang="ko-KR" dirty="0"/>
          </a:p>
        </p:txBody>
      </p:sp>
      <p:pic>
        <p:nvPicPr>
          <p:cNvPr id="4" name="그림 3" descr="재단로고_가로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6381328"/>
            <a:ext cx="1402110" cy="4673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</a:t>
            </a:r>
            <a:r>
              <a:rPr lang="ko-KR" altLang="en-US" dirty="0" smtClean="0"/>
              <a:t>장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네러티브로</a:t>
            </a:r>
            <a:r>
              <a:rPr lang="ko-KR" altLang="en-US" dirty="0" smtClean="0"/>
              <a:t> 만드는 관계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dirty="0" err="1" smtClean="0"/>
              <a:t>마샬</a:t>
            </a:r>
            <a:r>
              <a:rPr lang="ko-KR" altLang="en-US" sz="2800" dirty="0" smtClean="0"/>
              <a:t> </a:t>
            </a:r>
            <a:r>
              <a:rPr lang="ko-KR" altLang="en-US" sz="2800" dirty="0" err="1" smtClean="0"/>
              <a:t>간츠와</a:t>
            </a:r>
            <a:r>
              <a:rPr lang="ko-KR" altLang="en-US" sz="2800" dirty="0" smtClean="0"/>
              <a:t> 공공의 </a:t>
            </a:r>
            <a:r>
              <a:rPr lang="ko-KR" altLang="en-US" sz="2800" dirty="0" err="1" smtClean="0"/>
              <a:t>네러티브</a:t>
            </a:r>
            <a:endParaRPr lang="en-US" altLang="ko-KR" sz="2800" dirty="0" smtClean="0"/>
          </a:p>
          <a:p>
            <a:pPr>
              <a:lnSpc>
                <a:spcPct val="150000"/>
              </a:lnSpc>
            </a:pPr>
            <a:r>
              <a:rPr lang="ko-KR" altLang="en-US" sz="2800" dirty="0" err="1" smtClean="0"/>
              <a:t>오바마</a:t>
            </a:r>
            <a:r>
              <a:rPr lang="ko-KR" altLang="en-US" sz="2800" dirty="0" smtClean="0"/>
              <a:t> 연설의 사례</a:t>
            </a:r>
            <a:endParaRPr lang="en-US" altLang="ko-KR" sz="2800" dirty="0" smtClean="0"/>
          </a:p>
          <a:p>
            <a:pPr>
              <a:lnSpc>
                <a:spcPct val="150000"/>
              </a:lnSpc>
            </a:pPr>
            <a:r>
              <a:rPr lang="ko-KR" altLang="en-US" sz="2800" dirty="0" smtClean="0"/>
              <a:t>공공의 </a:t>
            </a:r>
            <a:r>
              <a:rPr lang="ko-KR" altLang="en-US" sz="2800" dirty="0" err="1" smtClean="0"/>
              <a:t>네러티브의</a:t>
            </a:r>
            <a:r>
              <a:rPr lang="ko-KR" altLang="en-US" sz="2800" dirty="0" smtClean="0"/>
              <a:t> 약점</a:t>
            </a:r>
            <a:endParaRPr lang="en-US" altLang="ko-KR" sz="2800" dirty="0" smtClean="0"/>
          </a:p>
          <a:p>
            <a:pPr>
              <a:lnSpc>
                <a:spcPct val="150000"/>
              </a:lnSpc>
            </a:pPr>
            <a:r>
              <a:rPr lang="ko-KR" altLang="en-US" sz="2800" dirty="0" smtClean="0"/>
              <a:t>정교하게 만드는 방법</a:t>
            </a:r>
            <a:endParaRPr lang="en-US" altLang="ko-KR" sz="2800" dirty="0" smtClean="0"/>
          </a:p>
          <a:p>
            <a:pPr>
              <a:lnSpc>
                <a:spcPct val="150000"/>
              </a:lnSpc>
            </a:pPr>
            <a:r>
              <a:rPr lang="ko-KR" altLang="en-US" sz="2800" dirty="0" smtClean="0"/>
              <a:t>논리와 근거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자료의 유혹에</a:t>
            </a:r>
            <a:r>
              <a:rPr lang="en-US" altLang="ko-KR" sz="2800" dirty="0" smtClean="0"/>
              <a:t> </a:t>
            </a:r>
            <a:r>
              <a:rPr lang="ko-KR" altLang="en-US" sz="2800" dirty="0" smtClean="0"/>
              <a:t>빠지지 않기</a:t>
            </a:r>
            <a:endParaRPr lang="ko-KR" alt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7432" t="11532" r="25582" b="8380"/>
          <a:stretch>
            <a:fillRect/>
          </a:stretch>
        </p:blipFill>
        <p:spPr bwMode="auto">
          <a:xfrm>
            <a:off x="7452320" y="404664"/>
            <a:ext cx="1123325" cy="153180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9552" y="548680"/>
            <a:ext cx="7992888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altLang="ko-KR" sz="2800" dirty="0" smtClean="0">
                <a:solidFill>
                  <a:schemeClr val="bg1">
                    <a:lumMod val="50000"/>
                  </a:schemeClr>
                </a:solidFill>
              </a:rPr>
              <a:t>The Generosity Network</a:t>
            </a:r>
          </a:p>
          <a:p>
            <a:pPr algn="ctr"/>
            <a:r>
              <a:rPr lang="en-US" altLang="ko-KR" dirty="0" smtClean="0"/>
              <a:t>New</a:t>
            </a:r>
            <a:r>
              <a:rPr lang="ko-KR" altLang="en-US" dirty="0" smtClean="0"/>
              <a:t> </a:t>
            </a:r>
            <a:r>
              <a:rPr lang="en-US" altLang="ko-KR" dirty="0" smtClean="0"/>
              <a:t>transformational tools for successful fund-raising</a:t>
            </a:r>
          </a:p>
          <a:p>
            <a:pPr algn="ctr"/>
            <a:r>
              <a:rPr lang="ko-KR" altLang="en-US" dirty="0" smtClean="0"/>
              <a:t>맛보기</a:t>
            </a:r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just">
              <a:lnSpc>
                <a:spcPct val="150000"/>
              </a:lnSpc>
            </a:pPr>
            <a:r>
              <a:rPr lang="ko-KR" altLang="en-US" b="1" dirty="0" err="1" smtClean="0"/>
              <a:t>마샬</a:t>
            </a:r>
            <a:r>
              <a:rPr lang="ko-KR" altLang="en-US" b="1" dirty="0" smtClean="0"/>
              <a:t> </a:t>
            </a:r>
            <a:r>
              <a:rPr lang="ko-KR" altLang="en-US" b="1" dirty="0" err="1" smtClean="0"/>
              <a:t>간츠의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‘</a:t>
            </a:r>
            <a:r>
              <a:rPr lang="ko-KR" altLang="en-US" b="1" dirty="0" smtClean="0"/>
              <a:t>공공의 </a:t>
            </a:r>
            <a:r>
              <a:rPr lang="ko-KR" altLang="en-US" b="1" dirty="0" err="1" smtClean="0"/>
              <a:t>네러티브</a:t>
            </a:r>
            <a:r>
              <a:rPr lang="en-US" altLang="ko-KR" b="1" dirty="0" smtClean="0"/>
              <a:t>’</a:t>
            </a:r>
            <a:r>
              <a:rPr lang="ko-KR" altLang="en-US" b="1" dirty="0" smtClean="0"/>
              <a:t>원리</a:t>
            </a:r>
            <a:endParaRPr lang="en-US" altLang="ko-KR" b="1" dirty="0" smtClean="0"/>
          </a:p>
          <a:p>
            <a:pPr algn="just">
              <a:lnSpc>
                <a:spcPct val="150000"/>
              </a:lnSpc>
            </a:pPr>
            <a:endParaRPr lang="en-US" altLang="ko-KR" b="1" dirty="0" smtClean="0"/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altLang="ko-KR" b="1" dirty="0" smtClean="0"/>
              <a:t>‘</a:t>
            </a:r>
            <a:r>
              <a:rPr lang="ko-KR" altLang="en-US" b="1" dirty="0" smtClean="0"/>
              <a:t>나</a:t>
            </a:r>
            <a:r>
              <a:rPr lang="en-US" altLang="ko-KR" b="1" dirty="0" smtClean="0"/>
              <a:t>’</a:t>
            </a:r>
            <a:r>
              <a:rPr lang="ko-KR" altLang="en-US" b="1" dirty="0" smtClean="0"/>
              <a:t>에 관한 스토리로 </a:t>
            </a:r>
            <a:r>
              <a:rPr lang="ko-KR" altLang="en-US" dirty="0" smtClean="0"/>
              <a:t>시작 한다</a:t>
            </a:r>
            <a:endParaRPr lang="en-US" altLang="ko-KR" dirty="0" smtClean="0"/>
          </a:p>
          <a:p>
            <a:pPr algn="just">
              <a:lnSpc>
                <a:spcPct val="150000"/>
              </a:lnSpc>
            </a:pPr>
            <a:r>
              <a:rPr lang="en-US" altLang="ko-KR" dirty="0"/>
              <a:t> </a:t>
            </a:r>
            <a:r>
              <a:rPr lang="en-US" altLang="ko-KR" dirty="0" smtClean="0"/>
              <a:t> </a:t>
            </a:r>
            <a:r>
              <a:rPr lang="ko-KR" altLang="en-US" dirty="0" smtClean="0"/>
              <a:t>내가 이 주제에 뛰어들게 된 구체적인 선택 포인트</a:t>
            </a:r>
            <a:endParaRPr lang="en-US" altLang="ko-KR" dirty="0" smtClean="0"/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altLang="ko-KR" b="1" dirty="0" smtClean="0"/>
              <a:t>‘</a:t>
            </a:r>
            <a:r>
              <a:rPr lang="ko-KR" altLang="en-US" b="1" dirty="0" smtClean="0"/>
              <a:t>우리</a:t>
            </a:r>
            <a:r>
              <a:rPr lang="en-US" altLang="ko-KR" b="1" dirty="0" smtClean="0"/>
              <a:t>’</a:t>
            </a:r>
            <a:r>
              <a:rPr lang="ko-KR" altLang="en-US" b="1" dirty="0" smtClean="0"/>
              <a:t>에 관한 스토리로 </a:t>
            </a:r>
            <a:r>
              <a:rPr lang="ko-KR" altLang="en-US" dirty="0" smtClean="0"/>
              <a:t>잇는다</a:t>
            </a:r>
            <a:endParaRPr lang="en-US" altLang="ko-KR" dirty="0" smtClean="0"/>
          </a:p>
          <a:p>
            <a:pPr algn="just">
              <a:lnSpc>
                <a:spcPct val="150000"/>
              </a:lnSpc>
            </a:pPr>
            <a:r>
              <a:rPr lang="en-US" altLang="ko-KR" dirty="0"/>
              <a:t> </a:t>
            </a:r>
            <a:r>
              <a:rPr lang="en-US" altLang="ko-KR" dirty="0" smtClean="0"/>
              <a:t> </a:t>
            </a:r>
            <a:r>
              <a:rPr lang="ko-KR" altLang="en-US" dirty="0" smtClean="0"/>
              <a:t>이 주제에 대한 것이 나만의 경험이 아니라는 것을 느낄 수 있도록 다른 이의 경험을 덧붙이거나 끌어낸다</a:t>
            </a:r>
            <a:endParaRPr lang="en-US" altLang="ko-KR" dirty="0" smtClean="0"/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altLang="ko-KR" b="1" dirty="0" smtClean="0"/>
              <a:t>‘</a:t>
            </a:r>
            <a:r>
              <a:rPr lang="ko-KR" altLang="en-US" b="1" dirty="0" smtClean="0"/>
              <a:t>지금</a:t>
            </a:r>
            <a:r>
              <a:rPr lang="en-US" altLang="ko-KR" b="1" dirty="0" smtClean="0"/>
              <a:t>’</a:t>
            </a:r>
            <a:r>
              <a:rPr lang="ko-KR" altLang="en-US" b="1" dirty="0" smtClean="0"/>
              <a:t>에 관한 스토리로 </a:t>
            </a:r>
            <a:r>
              <a:rPr lang="ko-KR" altLang="en-US" dirty="0" smtClean="0"/>
              <a:t>마무리한다</a:t>
            </a:r>
            <a:endParaRPr lang="en-US" altLang="ko-KR" dirty="0" smtClean="0"/>
          </a:p>
          <a:p>
            <a:pPr algn="just">
              <a:lnSpc>
                <a:spcPct val="150000"/>
              </a:lnSpc>
            </a:pPr>
            <a:r>
              <a:rPr lang="en-US" altLang="ko-KR" dirty="0"/>
              <a:t> </a:t>
            </a:r>
            <a:r>
              <a:rPr lang="en-US" altLang="ko-KR" dirty="0" smtClean="0"/>
              <a:t> </a:t>
            </a:r>
            <a:r>
              <a:rPr lang="ko-KR" altLang="en-US" dirty="0" smtClean="0"/>
              <a:t>이 이슈와 관련하여 우리가 직면한 현실을 제시한다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즉 우리가 무엇을 하지 않으면 </a:t>
            </a:r>
            <a:r>
              <a:rPr lang="ko-KR" altLang="en-US" dirty="0" err="1" smtClean="0"/>
              <a:t>안되는</a:t>
            </a:r>
            <a:r>
              <a:rPr lang="ko-KR" altLang="en-US" dirty="0" smtClean="0"/>
              <a:t> 이유가 여기에 담긴다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pic>
        <p:nvPicPr>
          <p:cNvPr id="4" name="그림 3" descr="재단로고_가로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6381328"/>
            <a:ext cx="1402110" cy="4673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</a:t>
            </a:r>
            <a:r>
              <a:rPr lang="ko-KR" altLang="en-US" dirty="0" smtClean="0"/>
              <a:t>장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그룹 만들기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dirty="0" smtClean="0"/>
              <a:t>3</a:t>
            </a:r>
            <a:r>
              <a:rPr lang="ko-KR" altLang="en-US" sz="2800" dirty="0" smtClean="0"/>
              <a:t>가지 가치지향적 질문</a:t>
            </a:r>
            <a:endParaRPr lang="en-US" altLang="ko-KR" sz="2800" dirty="0" smtClean="0"/>
          </a:p>
          <a:p>
            <a:pPr>
              <a:lnSpc>
                <a:spcPct val="150000"/>
              </a:lnSpc>
            </a:pPr>
            <a:r>
              <a:rPr lang="ko-KR" altLang="en-US" sz="2800" dirty="0" smtClean="0"/>
              <a:t>팀 </a:t>
            </a:r>
            <a:r>
              <a:rPr lang="ko-KR" altLang="en-US" sz="2800" dirty="0" err="1" smtClean="0"/>
              <a:t>멘토링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팀 이끌기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그리고 모금</a:t>
            </a:r>
            <a:endParaRPr lang="en-US" altLang="ko-KR" sz="2800" dirty="0" smtClean="0"/>
          </a:p>
          <a:p>
            <a:pPr>
              <a:lnSpc>
                <a:spcPct val="150000"/>
              </a:lnSpc>
            </a:pPr>
            <a:r>
              <a:rPr lang="ko-KR" altLang="en-US" sz="2800" dirty="0" err="1" smtClean="0"/>
              <a:t>제니퍼가</a:t>
            </a:r>
            <a:r>
              <a:rPr lang="ko-KR" altLang="en-US" sz="2800" dirty="0" smtClean="0"/>
              <a:t> 아이들에게 </a:t>
            </a:r>
            <a:r>
              <a:rPr lang="ko-KR" altLang="en-US" sz="2800" dirty="0" err="1" smtClean="0"/>
              <a:t>방정리를</a:t>
            </a:r>
            <a:r>
              <a:rPr lang="ko-KR" altLang="en-US" sz="2800" dirty="0" smtClean="0"/>
              <a:t> 시키는 비결</a:t>
            </a:r>
            <a:endParaRPr lang="en-US" altLang="ko-KR" sz="2800" dirty="0" smtClean="0"/>
          </a:p>
          <a:p>
            <a:pPr>
              <a:lnSpc>
                <a:spcPct val="150000"/>
              </a:lnSpc>
            </a:pPr>
            <a:r>
              <a:rPr lang="ko-KR" altLang="en-US" sz="2800" dirty="0" smtClean="0"/>
              <a:t>듣기의 </a:t>
            </a:r>
            <a:r>
              <a:rPr lang="en-US" altLang="ko-KR" sz="2800" dirty="0" smtClean="0"/>
              <a:t>4</a:t>
            </a:r>
            <a:r>
              <a:rPr lang="ko-KR" altLang="en-US" sz="2800" dirty="0" smtClean="0"/>
              <a:t>단계</a:t>
            </a:r>
            <a:endParaRPr lang="en-US" altLang="ko-KR" sz="2800" dirty="0" smtClean="0"/>
          </a:p>
          <a:p>
            <a:pPr>
              <a:lnSpc>
                <a:spcPct val="150000"/>
              </a:lnSpc>
            </a:pPr>
            <a:r>
              <a:rPr lang="ko-KR" altLang="en-US" sz="2800" dirty="0" err="1" smtClean="0"/>
              <a:t>챔버스의</a:t>
            </a:r>
            <a:r>
              <a:rPr lang="ko-KR" altLang="en-US" sz="2800" dirty="0" smtClean="0"/>
              <a:t> </a:t>
            </a:r>
            <a:r>
              <a:rPr lang="ko-KR" altLang="en-US" sz="2800" dirty="0" err="1" smtClean="0"/>
              <a:t>말라리야</a:t>
            </a:r>
            <a:r>
              <a:rPr lang="ko-KR" altLang="en-US" sz="2800" dirty="0" smtClean="0"/>
              <a:t> 해결 과정</a:t>
            </a:r>
            <a:endParaRPr lang="ko-KR" alt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729</Words>
  <Application>Microsoft Office PowerPoint</Application>
  <PresentationFormat>화면 슬라이드 쇼(4:3)</PresentationFormat>
  <Paragraphs>138</Paragraphs>
  <Slides>18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19" baseType="lpstr">
      <vt:lpstr>Office 테마</vt:lpstr>
      <vt:lpstr>슬라이드 1</vt:lpstr>
      <vt:lpstr>슬라이드 2</vt:lpstr>
      <vt:lpstr>슬라이드 3</vt:lpstr>
      <vt:lpstr>슬라이드 4</vt:lpstr>
      <vt:lpstr>1장. 다른 방법은 없다</vt:lpstr>
      <vt:lpstr>슬라이드 6</vt:lpstr>
      <vt:lpstr>2장. 네러티브로 만드는 관계</vt:lpstr>
      <vt:lpstr>슬라이드 8</vt:lpstr>
      <vt:lpstr>3장. 그룹 만들기</vt:lpstr>
      <vt:lpstr>4장. 공동체의 성장</vt:lpstr>
      <vt:lpstr>5장. ‘돈’에 관한 것이 아님을 이해하기</vt:lpstr>
      <vt:lpstr>6장. 무엇보다 중요한 첫만남</vt:lpstr>
      <vt:lpstr>7장. 요청</vt:lpstr>
      <vt:lpstr>8장. 제퍼슨 만찬과 공동체 구축방법</vt:lpstr>
      <vt:lpstr>9장. 아바타의 힘 활용하기</vt:lpstr>
      <vt:lpstr>10장. 이사회</vt:lpstr>
      <vt:lpstr>슬라이드 17</vt:lpstr>
      <vt:lpstr>슬라이드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전현경35</dc:creator>
  <cp:lastModifiedBy>전현경35</cp:lastModifiedBy>
  <cp:revision>8</cp:revision>
  <dcterms:created xsi:type="dcterms:W3CDTF">2015-12-09T06:04:42Z</dcterms:created>
  <dcterms:modified xsi:type="dcterms:W3CDTF">2016-01-26T08:43:27Z</dcterms:modified>
</cp:coreProperties>
</file>